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367" r:id="rId2"/>
    <p:sldId id="368" r:id="rId3"/>
    <p:sldId id="361" r:id="rId4"/>
    <p:sldId id="376" r:id="rId5"/>
    <p:sldId id="377" r:id="rId6"/>
    <p:sldId id="372" r:id="rId7"/>
    <p:sldId id="378" r:id="rId8"/>
    <p:sldId id="379" r:id="rId9"/>
    <p:sldId id="380" r:id="rId10"/>
    <p:sldId id="381" r:id="rId11"/>
    <p:sldId id="382" r:id="rId12"/>
    <p:sldId id="383" r:id="rId13"/>
    <p:sldId id="384" r:id="rId14"/>
    <p:sldId id="385" r:id="rId15"/>
    <p:sldId id="387" r:id="rId16"/>
    <p:sldId id="386" r:id="rId17"/>
    <p:sldId id="388" r:id="rId18"/>
    <p:sldId id="389" r:id="rId19"/>
    <p:sldId id="390" r:id="rId20"/>
    <p:sldId id="391" r:id="rId21"/>
    <p:sldId id="395" r:id="rId22"/>
    <p:sldId id="396" r:id="rId23"/>
    <p:sldId id="373" r:id="rId24"/>
    <p:sldId id="392" r:id="rId25"/>
    <p:sldId id="393" r:id="rId26"/>
    <p:sldId id="374" r:id="rId27"/>
    <p:sldId id="394" r:id="rId28"/>
    <p:sldId id="397" r:id="rId29"/>
    <p:sldId id="398" r:id="rId30"/>
    <p:sldId id="400" r:id="rId31"/>
    <p:sldId id="399" r:id="rId3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705"/>
    <p:restoredTop sz="91233"/>
  </p:normalViewPr>
  <p:slideViewPr>
    <p:cSldViewPr snapToGrid="0" snapToObjects="1">
      <p:cViewPr varScale="1">
        <p:scale>
          <a:sx n="89" d="100"/>
          <a:sy n="89" d="100"/>
        </p:scale>
        <p:origin x="176" y="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9" d="100"/>
          <a:sy n="99" d="100"/>
        </p:scale>
        <p:origin x="3064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2CD74CD-D753-8744-A2E1-67B2FE5974E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570155-4D7F-2D44-B3D5-C68057C51EF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3FAE77-EE34-2340-A9ED-3C17705B29A9}" type="datetimeFigureOut">
              <a:rPr lang="en-US" smtClean="0"/>
              <a:t>9/10/26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A96284-9978-2341-943B-BFE1F5F3BED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957816-83AB-8448-B2D4-19B2BB2BAA1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1B2C29-FF36-7D4C-9472-FCF02029E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9920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10T09:50:00.34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1 393 22743,'13'-2'0,"-2"1"895,9-2-895,-9 0 307,28-2-307,-21 3 156,15 0-156,-8 1 474,-12 1-474,19 0 0,-18 0 0,18 0 0,-7-2 0,2 1 0,12-6 0,-19 4 0,33-7 0,-28 6 0,26-5 0,-32 6 0,18-1 0,-22 3 0,25-2 0,-27 2 0,34-1 0,-23 0 0,55-5 0,-33 0 0,5-2 0,-1-1 0,-8-1 0,44-12 0,-56 14 0,34-10 0,-40 12 0,51-13 0,-37 10 0,48-8 0,-49 11 0,35-3 0,-39 7 0,42-3 0,-42 3 0,39-6 0,-49 6 0,24-6 0,-24 2 0,35-10 0,-27 7 0,37-7 0,-39 13 0,48-6 0,-36 6 0,55-8 0,-52 6 0,34-6 0,-51 7 0,14-1 0,-28 3 0,15-1 0,-15 2 0,18 0 0,-14 2 0,21 0 0,-15 1 0,0 0 0,3 1 0,-12-1 0,71 10 0,-30-4 0,20 5 0,2 0 0,-3 0 0,16 3 0,-23-5 0,-46-6 0,23 2 0,-12 6 0,-5-3 0,22 3 0,3 1 0,-2-2 0,25 4 0,-59-13 0,-13-1 0,-2-1 0,2 0 0,-24 7 0,9-3 0,-53 9 0,17-4 0,-17 3 0,0 1 0,9-3 0,-1 1 0,8-2 0,34-8 0,-17 0 0,19-3 0,-20-7 0,14 1 0,-25-10 0,25 10 0,-21-3 0,6 7 0,2 0 0,-26 3 0,30 0 0,-52 1 0,47-1 0,-29-2 0,47 2 0,-6-2 0,15 3 0,-22 0 0,9 0 0,-57 2 0,22 2 0,-3 1 0,-1 0 0,0 1 0,1 0 0,2 1 0,-32 15 0,47-14 0,-12 7 0,10-12 0,21-2 0,-29 0 0,33-1 0,-12 0 0,25 0 0,-5 0 0,7 0 0,-19 2 0,6-1 0,-43 1 0,23-1 0,-24 0 0,-3 1 0,9 0 0,-4 1 0,5 1 0,26-1 0,-6 4 0,28-6 0,-5 2 0,4-1 0,-13 3 0,4-1 0,-21 7 0,16-7 0,-21 8 0,22-7 0,-6 2 0,13-5 0,4-1 0,-24-1 0,-12 0 0,1 0 0,-21 0 0,43 0 0,-17 0 0,18 0 0,1 0 0,-9 0 0,15 0 0,-7 0 0,14 1 0,-6 0 0,6 0 0,-3 2 0,4-2 0,0 1 0,-2 0 0,1-1 0,-10 2 0,8-2 0,-9 3 0,11-2 0,-11 4 0,7-3 0,-27 9 0,13-5 0,-39 12 0,30-10 0,-12 4 0,31-10 0,5 0 0,7-3 0,-4 0 0,-3 2 0,1-1 0,0 0 0,6-1 0,1 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E75182-76CF-564F-947C-19123E22F84F}" type="datetimeFigureOut">
              <a:rPr lang="en-US" smtClean="0"/>
              <a:t>9/10/26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17E919-F0C9-3242-B799-B1AECE3352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347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7E919-F0C9-3242-B799-B1AECE33523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2593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Why does nature care about 1 and 2?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7E919-F0C9-3242-B799-B1AECE33523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2207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7E919-F0C9-3242-B799-B1AECE33523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518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EC1EB-790F-7247-B712-69DCB0F4BF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68623E-537A-2945-B5E4-9D08D4C7A1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aseline="0">
                <a:latin typeface="Avenir Light" panose="020B0402020203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61C7F8-B58E-604D-A02C-070D6C28C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BF301B-4C39-0C47-84B5-C6E5C64BE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BC04B6-F326-A341-8E70-5CB83B9CC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639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C1158-DDBA-454E-8AA8-83D0A93CF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520D54-E3CC-814E-B95B-7220312262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8EFFF5-EB56-AE4B-9EC6-C858B62A8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CDC202-950A-DF4D-AFFD-AA16FEC97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0F1720-E80A-C048-B79F-12BC4A88E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18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A5A97F3-399B-1E49-BAAE-1EB7BABC2D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133C54-1FD4-2344-B0DF-833D4539BD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C0DC5-F258-F643-9273-9055763B1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910FB3-D17B-0745-BB26-3BF57D49B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D5E213-EF8C-2F40-A454-3D87264FD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047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C0FED-DAB5-6B45-B960-229912622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C9B706-255C-3146-9F9E-F88AC35F80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 baseline="0"/>
            </a:lvl1pPr>
            <a:lvl2pPr>
              <a:defRPr sz="2800" baseline="0"/>
            </a:lvl2pPr>
            <a:lvl3pPr>
              <a:defRPr sz="2800" baseline="0"/>
            </a:lvl3pPr>
            <a:lvl4pPr>
              <a:defRPr sz="2800" baseline="0"/>
            </a:lvl4pPr>
            <a:lvl5pPr>
              <a:defRPr sz="28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0A06BE-E0BB-C648-AF7B-8A11A7878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735BC4-D876-9E41-AFCA-EFA8C5D63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01C440-05E9-5344-A10B-9583EC7A0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252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97747-424C-CC49-B42D-9CFF20A63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869FE1-B144-FD43-BCBB-7EB207AD4C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226F06-4676-F147-BD72-BA6C22550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B312DE-9F8B-1B46-BEAB-A0E64C8E3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91587B-C584-6E49-9DC1-05A03BA3F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708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7C939-684D-3942-858D-FCE388415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D06A0E-44ED-AA47-9766-B6231F122C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8725E7-AF4A-954B-8C32-B1510E1EC4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999DA2-228B-5347-B6F5-FFE3C09D7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025300-0828-1046-8AF6-87272DDF2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2553BA-D3FC-9C46-8CE5-F7C5B2DC9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602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919BF-E28B-1C46-832F-9E19C73CA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98F2A9-790A-2A49-9DAC-7676B5AC1D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B358EF-1087-A94E-8677-2CFDDE4A33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6DEB7C-61D2-7F4C-BF4B-D18808F4EA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4732E1-84AB-154A-8252-AC83C03E60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87F135-14CD-E843-A5AD-98174C3CF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9/10/26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35D097-D07F-AA41-A041-003211CE5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48FAAF5-B118-794A-B8BA-066FCBB50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3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BE4F8-5FE9-144C-B46C-537B4E32D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EB3810-E53E-854B-9465-A7A0C18EA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9/10/26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9E7316-AE10-7F49-A664-6D7C28957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938E90-4979-9F4A-B49E-49051AD04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787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B50404-32C1-6740-A402-0131D3C9F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9/10/26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E61101-66D6-6D45-A183-FE8564D71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8EF2A5-FB5B-9A4B-9A3D-289EDD5A8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882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CF042-3C93-7143-8DA8-CC601C8E2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96CD37-625B-BA45-8A19-05522A0EA3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23ECDC-9174-1042-9741-20DC919AD6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824C80-DD37-AF47-9416-92A21ACB9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80D0E9-FCA4-D34D-99E5-8D06AA85E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3A876A-BFE5-044B-BAE9-8438035A2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698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1B4AF-738D-3548-BD3A-A772FF71F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651A7B-68E4-6E4C-945A-21C255F33A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EF8974-7061-4643-9131-821367192E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65D842-A0F2-B74E-B1A7-F9BA33E5B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73807B-6BAE-B740-8D16-D64C936DA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603A91-12B0-F84D-9EF4-8868F45C6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913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002C7F-E0DA-364C-8BC3-70E46E95C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DF93C3-1050-824B-BA69-AB9ED692DC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594690-652E-BD46-94F4-E3DE17C233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fld id="{7D075E0F-F1B2-EF4B-A8EE-E2FBA9EDBFA7}" type="datetimeFigureOut">
              <a:rPr lang="en-US" smtClean="0"/>
              <a:pPr/>
              <a:t>9/10/26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E010CA-2EF1-0A49-8F1E-1D872244A4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2F894D-556E-E647-B8F8-4ABD716969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fld id="{35BF1548-D5B3-2748-B836-73DB37690C0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133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venir Light" panose="020B0402020203020204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emf"/><Relationship Id="rId4" Type="http://schemas.openxmlformats.org/officeDocument/2006/relationships/image" Target="../media/image27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sv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emf"/><Relationship Id="rId4" Type="http://schemas.openxmlformats.org/officeDocument/2006/relationships/image" Target="../media/image35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emf"/><Relationship Id="rId4" Type="http://schemas.openxmlformats.org/officeDocument/2006/relationships/image" Target="../media/image41.e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7" Type="http://schemas.openxmlformats.org/officeDocument/2006/relationships/image" Target="../media/image5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emf"/><Relationship Id="rId5" Type="http://schemas.openxmlformats.org/officeDocument/2006/relationships/image" Target="../media/image49.png"/><Relationship Id="rId4" Type="http://schemas.openxmlformats.org/officeDocument/2006/relationships/image" Target="../media/image48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7" Type="http://schemas.openxmlformats.org/officeDocument/2006/relationships/image" Target="../media/image56.png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.xml"/><Relationship Id="rId5" Type="http://schemas.openxmlformats.org/officeDocument/2006/relationships/image" Target="../media/image55.emf"/><Relationship Id="rId4" Type="http://schemas.openxmlformats.org/officeDocument/2006/relationships/image" Target="../media/image54.e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emf"/><Relationship Id="rId3" Type="http://schemas.openxmlformats.org/officeDocument/2006/relationships/image" Target="../media/image57.emf"/><Relationship Id="rId7" Type="http://schemas.openxmlformats.org/officeDocument/2006/relationships/image" Target="../media/image61.emf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emf"/><Relationship Id="rId5" Type="http://schemas.openxmlformats.org/officeDocument/2006/relationships/image" Target="../media/image59.emf"/><Relationship Id="rId4" Type="http://schemas.openxmlformats.org/officeDocument/2006/relationships/image" Target="../media/image58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sv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C67229C-8B0D-7344-9C85-1807B929D2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7" y="5277684"/>
            <a:ext cx="4620584" cy="775494"/>
          </a:xfrm>
        </p:spPr>
        <p:txBody>
          <a:bodyPr>
            <a:normAutofit/>
          </a:bodyPr>
          <a:lstStyle/>
          <a:p>
            <a:pPr algn="l"/>
            <a:r>
              <a:rPr lang="en-US"/>
              <a:t>By Simen Kvaal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3FF875-61BC-C592-1D71-D79CAD3AB7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4728" y="1417913"/>
            <a:ext cx="4942280" cy="402217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B6A9050D-4BB1-FABE-F184-AE2236E9A66A}"/>
              </a:ext>
            </a:extLst>
          </p:cNvPr>
          <p:cNvSpPr txBox="1">
            <a:spLocks/>
          </p:cNvSpPr>
          <p:nvPr/>
        </p:nvSpPr>
        <p:spPr>
          <a:xfrm>
            <a:off x="643467" y="804822"/>
            <a:ext cx="4620584" cy="45671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chemeClr val="tx1"/>
                </a:solidFill>
                <a:latin typeface="Avenir Light" panose="020B0402020203020204" pitchFamily="34" charset="77"/>
                <a:ea typeface="+mj-ea"/>
                <a:cs typeface="+mj-cs"/>
              </a:defRPr>
            </a:lvl1pPr>
          </a:lstStyle>
          <a:p>
            <a:pPr algn="l"/>
            <a:r>
              <a:rPr lang="en-US" sz="4400" dirty="0"/>
              <a:t>ESQC 2024</a:t>
            </a:r>
          </a:p>
          <a:p>
            <a:pPr algn="l"/>
            <a:endParaRPr lang="en-US" sz="4400" dirty="0"/>
          </a:p>
          <a:p>
            <a:pPr algn="l"/>
            <a:r>
              <a:rPr lang="en-US" sz="4400" dirty="0"/>
              <a:t>Mathematical Methods</a:t>
            </a:r>
            <a:br>
              <a:rPr lang="en-US" sz="4400" dirty="0"/>
            </a:br>
            <a:r>
              <a:rPr lang="en-US" sz="4400" dirty="0"/>
              <a:t>Lecture 4</a:t>
            </a:r>
          </a:p>
        </p:txBody>
      </p:sp>
    </p:spTree>
    <p:extLst>
      <p:ext uri="{BB962C8B-B14F-4D97-AF65-F5344CB8AC3E}">
        <p14:creationId xmlns:p14="http://schemas.microsoft.com/office/powerpoint/2010/main" val="29801237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7EA4E-8BDB-C1C8-19C1-53C23EBC4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Directional derivatives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429EB9-D49F-390F-193C-1439B683F4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It is almost </a:t>
            </a:r>
            <a:r>
              <a:rPr lang="nb-NO" b="1"/>
              <a:t>trivial</a:t>
            </a:r>
            <a:r>
              <a:rPr lang="nb-NO"/>
              <a:t> to see that the directions 1 and 2 are arbitrary.</a:t>
            </a:r>
          </a:p>
          <a:p>
            <a:r>
              <a:rPr lang="nb-NO"/>
              <a:t>Why not choose another direction </a:t>
            </a:r>
            <a:r>
              <a:rPr lang="nb-NO" b="1"/>
              <a:t>u</a:t>
            </a:r>
            <a:r>
              <a:rPr lang="nb-NO"/>
              <a:t>?</a:t>
            </a:r>
          </a:p>
          <a:p>
            <a:r>
              <a:rPr lang="nb-NO"/>
              <a:t>This leads to the </a:t>
            </a:r>
            <a:r>
              <a:rPr lang="nb-NO" b="1"/>
              <a:t>directional derivative</a:t>
            </a:r>
            <a:endParaRPr lang="nb-NO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EAB4D96-041E-8B23-5706-358993DC19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9729" y="3555114"/>
            <a:ext cx="3771900" cy="4699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79DC88D-EE28-AB0F-6A9A-A49923598D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2218" y="5516754"/>
            <a:ext cx="5727700" cy="469900"/>
          </a:xfrm>
          <a:prstGeom prst="rect">
            <a:avLst/>
          </a:prstGeom>
        </p:spPr>
      </p:pic>
      <p:sp>
        <p:nvSpPr>
          <p:cNvPr id="12" name="Oval Callout 11">
            <a:extLst>
              <a:ext uri="{FF2B5EF4-FFF2-40B4-BE49-F238E27FC236}">
                <a16:creationId xmlns:a16="http://schemas.microsoft.com/office/drawing/2014/main" id="{0214E9BD-2255-1945-DEA1-8BF83B900088}"/>
              </a:ext>
            </a:extLst>
          </p:cNvPr>
          <p:cNvSpPr/>
          <p:nvPr/>
        </p:nvSpPr>
        <p:spPr>
          <a:xfrm>
            <a:off x="9078742" y="4921917"/>
            <a:ext cx="2771335" cy="1743326"/>
          </a:xfrm>
          <a:prstGeom prst="wedgeEllipseCallout">
            <a:avLst>
              <a:gd name="adj1" fmla="val -78612"/>
              <a:gd name="adj2" fmla="val -724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/>
              <a:t>Gradient contains all directional derivatives!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C2898BC-A5E8-5015-108C-2BE804674B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9729" y="4114295"/>
            <a:ext cx="4787900" cy="876300"/>
          </a:xfrm>
          <a:prstGeom prst="rect">
            <a:avLst/>
          </a:prstGeom>
        </p:spPr>
      </p:pic>
      <p:sp>
        <p:nvSpPr>
          <p:cNvPr id="14" name="Oval Callout 13">
            <a:extLst>
              <a:ext uri="{FF2B5EF4-FFF2-40B4-BE49-F238E27FC236}">
                <a16:creationId xmlns:a16="http://schemas.microsoft.com/office/drawing/2014/main" id="{8D6BF798-1F87-CF99-A292-8762E4B291AF}"/>
              </a:ext>
            </a:extLst>
          </p:cNvPr>
          <p:cNvSpPr/>
          <p:nvPr/>
        </p:nvSpPr>
        <p:spPr>
          <a:xfrm>
            <a:off x="7510046" y="2998128"/>
            <a:ext cx="2771336" cy="1583872"/>
          </a:xfrm>
          <a:prstGeom prst="wedgeEllipseCallout">
            <a:avLst>
              <a:gd name="adj1" fmla="val -75283"/>
              <a:gd name="adj2" fmla="val 33811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/>
              <a:t>Derivative of a slice along </a:t>
            </a:r>
            <a:r>
              <a:rPr lang="nb-NO" sz="2400" b="1"/>
              <a:t>u</a:t>
            </a:r>
            <a:endParaRPr lang="nb-NO" sz="2400"/>
          </a:p>
        </p:txBody>
      </p:sp>
    </p:spTree>
    <p:extLst>
      <p:ext uri="{BB962C8B-B14F-4D97-AF65-F5344CB8AC3E}">
        <p14:creationId xmlns:p14="http://schemas.microsoft.com/office/powerpoint/2010/main" val="3316259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2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DAF3A-609E-EFBE-8E82-A24CCC3C1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Meaning of the gradient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8A279F-B9A5-D6B3-96E0-47006D103D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700" y="1825625"/>
            <a:ext cx="6061364" cy="4351338"/>
          </a:xfrm>
        </p:spPr>
        <p:txBody>
          <a:bodyPr>
            <a:normAutofit/>
          </a:bodyPr>
          <a:lstStyle/>
          <a:p>
            <a:r>
              <a:rPr lang="nb-NO"/>
              <a:t>Directional derivative is a dot product:</a:t>
            </a:r>
          </a:p>
          <a:p>
            <a:endParaRPr lang="nb-NO"/>
          </a:p>
          <a:p>
            <a:endParaRPr lang="nb-NO"/>
          </a:p>
          <a:p>
            <a:r>
              <a:rPr lang="nb-NO"/>
              <a:t>The cosine is at max if angle is 0</a:t>
            </a:r>
          </a:p>
          <a:p>
            <a:r>
              <a:rPr lang="nb-NO"/>
              <a:t>The gradient points in the </a:t>
            </a:r>
            <a:r>
              <a:rPr lang="nb-NO" b="1"/>
              <a:t>direction of steepest ascent</a:t>
            </a:r>
          </a:p>
          <a:p>
            <a:endParaRPr lang="nb-NO" b="1"/>
          </a:p>
          <a:p>
            <a:r>
              <a:rPr lang="nb-NO" b="1"/>
              <a:t>Demo: </a:t>
            </a:r>
            <a:r>
              <a:rPr lang="nb-NO">
                <a:latin typeface="Consolas" panose="020B0609020204030204" pitchFamily="49" charset="0"/>
                <a:cs typeface="Consolas" panose="020B0609020204030204" pitchFamily="49" charset="0"/>
              </a:rPr>
              <a:t>lecture-4-gradient.ipynb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C3022E-0C3C-15C4-8470-DB07A5A44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992" y="2573564"/>
            <a:ext cx="4076700" cy="46990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EAB5C320-34E6-8C31-C07A-69CB796630E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61675" y="1825625"/>
            <a:ext cx="623032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717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E264DF-C761-34C9-493F-28FBE4AC8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Finding a local minimum: gradient flow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4A6322-14D5-B33F-D1B3-DFAFF1B583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10920413" cy="5032375"/>
          </a:xfrm>
        </p:spPr>
        <p:txBody>
          <a:bodyPr>
            <a:normAutofit lnSpcReduction="10000"/>
          </a:bodyPr>
          <a:lstStyle/>
          <a:p>
            <a:r>
              <a:rPr lang="nb-NO"/>
              <a:t>A local minimum must have:</a:t>
            </a:r>
          </a:p>
          <a:p>
            <a:endParaRPr lang="nb-NO"/>
          </a:p>
          <a:p>
            <a:endParaRPr lang="nb-NO"/>
          </a:p>
          <a:p>
            <a:endParaRPr lang="nb-NO"/>
          </a:p>
          <a:p>
            <a:r>
              <a:rPr lang="nb-NO"/>
              <a:t>If we always walk downhill, we must come to the bottom eventually!</a:t>
            </a:r>
          </a:p>
          <a:p>
            <a:r>
              <a:rPr lang="nb-NO"/>
              <a:t>Define a </a:t>
            </a:r>
            <a:r>
              <a:rPr lang="nb-NO" b="1"/>
              <a:t>curve</a:t>
            </a:r>
            <a:r>
              <a:rPr lang="nb-NO"/>
              <a:t> as follows:</a:t>
            </a:r>
          </a:p>
          <a:p>
            <a:endParaRPr lang="nb-NO"/>
          </a:p>
          <a:p>
            <a:endParaRPr lang="nb-NO"/>
          </a:p>
          <a:p>
            <a:endParaRPr lang="nb-NO"/>
          </a:p>
          <a:p>
            <a:r>
              <a:rPr lang="nb-NO"/>
              <a:t>Starting point for </a:t>
            </a:r>
            <a:r>
              <a:rPr lang="nb-NO" b="1"/>
              <a:t>many algorithms: </a:t>
            </a:r>
            <a:r>
              <a:rPr lang="nb-NO"/>
              <a:t>geometry opt., machine learning ...</a:t>
            </a:r>
          </a:p>
          <a:p>
            <a:endParaRPr lang="nb-NO"/>
          </a:p>
          <a:p>
            <a:pPr marL="0" indent="0">
              <a:buNone/>
            </a:pPr>
            <a:endParaRPr lang="nb-NO"/>
          </a:p>
          <a:p>
            <a:endParaRPr lang="nb-NO"/>
          </a:p>
          <a:p>
            <a:endParaRPr lang="nb-NO"/>
          </a:p>
          <a:p>
            <a:endParaRPr lang="nb-NO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332CA7-9705-8F75-B22E-DF04367F50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2370" y="2515027"/>
            <a:ext cx="1841500" cy="4699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61BF61C-EEDF-60A5-1DDC-D5AAF6BF48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1433" y="3119863"/>
            <a:ext cx="5880100" cy="4699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1942706-41BF-C7D7-05FD-29609FEE55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2633" y="5109000"/>
            <a:ext cx="5168900" cy="8763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04CB2F6-1314-852F-AAE8-8B2CE1DDFC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2070" y="4655402"/>
            <a:ext cx="15621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578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F5F9CA0B-E557-8780-F7FF-A74FF91350E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93571" y="1489"/>
            <a:ext cx="6932814" cy="6784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6025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6C5BE-F763-1E0D-5179-D39963F54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Differentiability and linear algebra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96FEDE-9414-8DB6-4D1B-A0E328C09E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353559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177A767-55A5-F894-47F0-05FE13988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Looking back at calculus ...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E023F00-B8A7-1FBB-8667-7AB8671415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The derivative had an important interpretation:</a:t>
            </a:r>
          </a:p>
          <a:p>
            <a:endParaRPr lang="nb-NO"/>
          </a:p>
          <a:p>
            <a:endParaRPr lang="nb-NO"/>
          </a:p>
          <a:p>
            <a:r>
              <a:rPr lang="nb-NO" i="1"/>
              <a:t>f</a:t>
            </a:r>
            <a:r>
              <a:rPr lang="nb-NO"/>
              <a:t>’(</a:t>
            </a:r>
            <a:r>
              <a:rPr lang="nb-NO" i="1"/>
              <a:t>x</a:t>
            </a:r>
            <a:r>
              <a:rPr lang="nb-NO"/>
              <a:t>) was the </a:t>
            </a:r>
            <a:r>
              <a:rPr lang="nb-NO" b="1"/>
              <a:t>best linear approximation </a:t>
            </a:r>
            <a:r>
              <a:rPr lang="nb-NO"/>
              <a:t>near </a:t>
            </a:r>
            <a:r>
              <a:rPr lang="nb-NO" i="1"/>
              <a:t>x</a:t>
            </a:r>
          </a:p>
          <a:p>
            <a:endParaRPr lang="nb-NO" i="1"/>
          </a:p>
          <a:p>
            <a:r>
              <a:rPr lang="nb-NO" b="1"/>
              <a:t>What replaces this in vector calculus?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ED4541C-F180-22EF-EBB0-B8B1FDE773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154" y="2513990"/>
            <a:ext cx="3987800" cy="4953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561A4F3-5201-87A7-9D68-410D5D64F2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7847" y="945540"/>
            <a:ext cx="3175000" cy="36322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72A82DB-310D-07E4-8D98-F6EDEBF6B97E}"/>
              </a:ext>
            </a:extLst>
          </p:cNvPr>
          <p:cNvSpPr txBox="1"/>
          <p:nvPr/>
        </p:nvSpPr>
        <p:spPr>
          <a:xfrm>
            <a:off x="8764172" y="4712677"/>
            <a:ext cx="29823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>
                <a:latin typeface="Avenir Book" panose="02000503020000020003" pitchFamily="2" charset="0"/>
              </a:rPr>
              <a:t>Carl Gustaf Jacob Jacobi (1804-1851)</a:t>
            </a:r>
          </a:p>
        </p:txBody>
      </p:sp>
      <p:sp>
        <p:nvSpPr>
          <p:cNvPr id="11" name="Oval Callout 10">
            <a:extLst>
              <a:ext uri="{FF2B5EF4-FFF2-40B4-BE49-F238E27FC236}">
                <a16:creationId xmlns:a16="http://schemas.microsoft.com/office/drawing/2014/main" id="{E8FF5279-267C-965D-D7B9-A0707312DCCE}"/>
              </a:ext>
            </a:extLst>
          </p:cNvPr>
          <p:cNvSpPr/>
          <p:nvPr/>
        </p:nvSpPr>
        <p:spPr>
          <a:xfrm>
            <a:off x="5843588" y="5192685"/>
            <a:ext cx="2557462" cy="1422428"/>
          </a:xfrm>
          <a:prstGeom prst="wedgeEllipseCallout">
            <a:avLst>
              <a:gd name="adj1" fmla="val 63465"/>
              <a:gd name="adj2" fmla="val -55549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>
                <a:latin typeface="Avenir Book" panose="02000503020000020003" pitchFamily="2" charset="0"/>
              </a:rPr>
              <a:t>Jacobi = «Jacob’s»</a:t>
            </a:r>
          </a:p>
        </p:txBody>
      </p:sp>
    </p:spTree>
    <p:extLst>
      <p:ext uri="{BB962C8B-B14F-4D97-AF65-F5344CB8AC3E}">
        <p14:creationId xmlns:p14="http://schemas.microsoft.com/office/powerpoint/2010/main" val="2715368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9" grpId="0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4F887AE-BD32-0208-FC04-1C66C876A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The Jacobian matrix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D055E29-BAFF-0681-4496-3856599840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We consdier now a </a:t>
            </a:r>
            <a:r>
              <a:rPr lang="nb-NO" b="1"/>
              <a:t>general function</a:t>
            </a:r>
          </a:p>
          <a:p>
            <a:endParaRPr lang="nb-NO" b="1"/>
          </a:p>
          <a:p>
            <a:endParaRPr lang="nb-NO" b="1"/>
          </a:p>
          <a:p>
            <a:endParaRPr lang="nb-NO" b="1"/>
          </a:p>
          <a:p>
            <a:endParaRPr lang="nb-NO" b="1"/>
          </a:p>
          <a:p>
            <a:r>
              <a:rPr lang="nb-NO"/>
              <a:t>Each </a:t>
            </a:r>
            <a:r>
              <a:rPr lang="nb-NO" i="1"/>
              <a:t>f</a:t>
            </a:r>
            <a:r>
              <a:rPr lang="nb-NO" i="1" baseline="-25000"/>
              <a:t>i</a:t>
            </a:r>
            <a:r>
              <a:rPr lang="nb-NO"/>
              <a:t> now has a gradient. We obtain a </a:t>
            </a:r>
            <a:r>
              <a:rPr lang="nb-NO" b="1"/>
              <a:t>matrix of partial derivatives</a:t>
            </a:r>
            <a:endParaRPr lang="nb-NO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0A49DEB-C783-37D6-4FA1-2D332E2059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6050" y="2357164"/>
            <a:ext cx="5905500" cy="1562100"/>
          </a:xfrm>
          <a:prstGeom prst="rect">
            <a:avLst/>
          </a:prstGeom>
        </p:spPr>
      </p:pic>
      <p:sp>
        <p:nvSpPr>
          <p:cNvPr id="7" name="Oval Callout 6">
            <a:extLst>
              <a:ext uri="{FF2B5EF4-FFF2-40B4-BE49-F238E27FC236}">
                <a16:creationId xmlns:a16="http://schemas.microsoft.com/office/drawing/2014/main" id="{5B7883B9-4A37-8845-B720-680F800D20FB}"/>
              </a:ext>
            </a:extLst>
          </p:cNvPr>
          <p:cNvSpPr/>
          <p:nvPr/>
        </p:nvSpPr>
        <p:spPr>
          <a:xfrm>
            <a:off x="8096596" y="482138"/>
            <a:ext cx="2759826" cy="1546167"/>
          </a:xfrm>
          <a:prstGeom prst="wedgeEllipseCallout">
            <a:avLst>
              <a:gd name="adj1" fmla="val -38905"/>
              <a:gd name="adj2" fmla="val 63575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800"/>
              <a:t>A vector of scalar functions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DE000F-1A13-6451-EB51-26C1956445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8309" y="4980508"/>
            <a:ext cx="7188200" cy="1816100"/>
          </a:xfrm>
          <a:prstGeom prst="rect">
            <a:avLst/>
          </a:prstGeom>
        </p:spPr>
      </p:pic>
      <p:sp>
        <p:nvSpPr>
          <p:cNvPr id="8" name="Oval Callout 7">
            <a:extLst>
              <a:ext uri="{FF2B5EF4-FFF2-40B4-BE49-F238E27FC236}">
                <a16:creationId xmlns:a16="http://schemas.microsoft.com/office/drawing/2014/main" id="{E72D5096-211D-4493-9336-F795FD194606}"/>
              </a:ext>
            </a:extLst>
          </p:cNvPr>
          <p:cNvSpPr/>
          <p:nvPr/>
        </p:nvSpPr>
        <p:spPr>
          <a:xfrm>
            <a:off x="-269153" y="5374180"/>
            <a:ext cx="2557462" cy="1422428"/>
          </a:xfrm>
          <a:prstGeom prst="wedgeEllipseCallout">
            <a:avLst>
              <a:gd name="adj1" fmla="val 56202"/>
              <a:gd name="adj2" fmla="val -12358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>
                <a:latin typeface="Avenir Book" panose="02000503020000020003" pitchFamily="2" charset="0"/>
              </a:rPr>
              <a:t>Jacobi’s’s matrix</a:t>
            </a:r>
          </a:p>
        </p:txBody>
      </p:sp>
    </p:spTree>
    <p:extLst>
      <p:ext uri="{BB962C8B-B14F-4D97-AF65-F5344CB8AC3E}">
        <p14:creationId xmlns:p14="http://schemas.microsoft.com/office/powerpoint/2010/main" val="2316269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7" grpId="0" animBg="1"/>
      <p:bldP spid="8" grpId="0" animBg="1"/>
      <p:bldP spid="8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E52C1-3AB3-7968-CC8A-5D57E6BA1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From the Jacobian to linear approximation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A6BBB6-0F83-EB3C-401E-25ECB785F4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We consider a single component </a:t>
            </a:r>
            <a:r>
              <a:rPr lang="nb-NO" i="1"/>
              <a:t>f</a:t>
            </a:r>
            <a:r>
              <a:rPr lang="nb-NO" i="1" baseline="-25000"/>
              <a:t>i </a:t>
            </a:r>
            <a:endParaRPr lang="nb-NO" i="1"/>
          </a:p>
          <a:p>
            <a:r>
              <a:rPr lang="nb-NO"/>
              <a:t>Choose an origin and a direction in which to walk:</a:t>
            </a:r>
          </a:p>
          <a:p>
            <a:endParaRPr lang="nb-NO"/>
          </a:p>
          <a:p>
            <a:endParaRPr lang="nb-NO"/>
          </a:p>
          <a:p>
            <a:r>
              <a:rPr lang="nb-NO"/>
              <a:t>Compute the </a:t>
            </a:r>
            <a:r>
              <a:rPr lang="nb-NO" b="1"/>
              <a:t>linear approximation </a:t>
            </a:r>
            <a:r>
              <a:rPr lang="nb-NO"/>
              <a:t>of the slice function: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F13F45-0310-0F9E-AAAB-53B241A557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5138" y="3050622"/>
            <a:ext cx="3771900" cy="4699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C350779-5998-E3D7-308B-7C8286BB59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098" y="4591085"/>
            <a:ext cx="4216400" cy="4699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BA0950F-23B4-A49A-0466-2D1FC633BE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5138" y="5182597"/>
            <a:ext cx="3035300" cy="4699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494FEE8-8CC0-FE19-9241-47CFE28EFE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05138" y="5685319"/>
            <a:ext cx="6883400" cy="1104900"/>
          </a:xfrm>
          <a:prstGeom prst="rect">
            <a:avLst/>
          </a:prstGeom>
        </p:spPr>
      </p:pic>
      <p:sp>
        <p:nvSpPr>
          <p:cNvPr id="10" name="Oval Callout 9">
            <a:extLst>
              <a:ext uri="{FF2B5EF4-FFF2-40B4-BE49-F238E27FC236}">
                <a16:creationId xmlns:a16="http://schemas.microsoft.com/office/drawing/2014/main" id="{A08CC376-2F2A-F044-EB52-675B7446D365}"/>
              </a:ext>
            </a:extLst>
          </p:cNvPr>
          <p:cNvSpPr/>
          <p:nvPr/>
        </p:nvSpPr>
        <p:spPr>
          <a:xfrm>
            <a:off x="9410550" y="3429000"/>
            <a:ext cx="2621087" cy="1753597"/>
          </a:xfrm>
          <a:prstGeom prst="wedgeEllipseCallout">
            <a:avLst>
              <a:gd name="adj1" fmla="val -37603"/>
              <a:gd name="adj2" fmla="val 81753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/>
              <a:t>Matrix-vector product!</a:t>
            </a:r>
          </a:p>
        </p:txBody>
      </p:sp>
    </p:spTree>
    <p:extLst>
      <p:ext uri="{BB962C8B-B14F-4D97-AF65-F5344CB8AC3E}">
        <p14:creationId xmlns:p14="http://schemas.microsoft.com/office/powerpoint/2010/main" val="42926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542778-9C44-F599-2F8A-2BDBB3EAE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Small changes are linear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2809A1-75EC-8594-49FA-C97FF815B3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/>
              <a:t>We obtain the vector equation:</a:t>
            </a:r>
          </a:p>
          <a:p>
            <a:endParaRPr lang="nb-NO"/>
          </a:p>
          <a:p>
            <a:pPr marL="0" indent="0">
              <a:buNone/>
            </a:pPr>
            <a:endParaRPr lang="nb-NO"/>
          </a:p>
          <a:p>
            <a:r>
              <a:rPr lang="nb-NO"/>
              <a:t>A derivative in many dimensions is </a:t>
            </a:r>
            <a:r>
              <a:rPr lang="nb-NO" b="1"/>
              <a:t>linear transformation!</a:t>
            </a:r>
          </a:p>
          <a:p>
            <a:r>
              <a:rPr lang="nb-NO" b="1"/>
              <a:t>h</a:t>
            </a:r>
            <a:r>
              <a:rPr lang="nb-NO"/>
              <a:t> is a small change in the input</a:t>
            </a:r>
          </a:p>
          <a:p>
            <a:r>
              <a:rPr lang="nb-NO" b="1"/>
              <a:t>The second term is the small change in the function – which is a linear transformation!</a:t>
            </a:r>
          </a:p>
          <a:p>
            <a:endParaRPr lang="nb-NO" b="1"/>
          </a:p>
          <a:p>
            <a:r>
              <a:rPr lang="nb-NO" b="1"/>
              <a:t>Demo:  </a:t>
            </a:r>
            <a:r>
              <a:rPr lang="nb-NO" b="1">
                <a:latin typeface="Consolas" panose="020B0609020204030204" pitchFamily="49" charset="0"/>
                <a:cs typeface="Consolas" panose="020B0609020204030204" pitchFamily="49" charset="0"/>
              </a:rPr>
              <a:t>lecture-4-parrot-transform.ipynb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BE584E-CDA5-A3FB-1E5C-58D36EA00B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8150" y="2479211"/>
            <a:ext cx="36957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597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80B38-B4ED-4D78-EC6C-0866B23C1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What is a differentiable function?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E7E680-5F1E-71D5-4AC5-55C282B25B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It may be that the first-order Taylor approximation </a:t>
            </a:r>
            <a:r>
              <a:rPr lang="nb-NO" b="1"/>
              <a:t>fails</a:t>
            </a:r>
          </a:p>
          <a:p>
            <a:r>
              <a:rPr lang="nb-NO"/>
              <a:t>For example: Partial derivatives may not exist!</a:t>
            </a:r>
          </a:p>
          <a:p>
            <a:endParaRPr lang="nb-NO"/>
          </a:p>
          <a:p>
            <a:r>
              <a:rPr lang="nb-NO"/>
              <a:t>We say that </a:t>
            </a:r>
            <a:r>
              <a:rPr lang="nb-NO" b="1"/>
              <a:t>f</a:t>
            </a:r>
            <a:r>
              <a:rPr lang="nb-NO"/>
              <a:t> is differentiable at </a:t>
            </a:r>
            <a:r>
              <a:rPr lang="nb-NO" b="1"/>
              <a:t>x</a:t>
            </a:r>
            <a:r>
              <a:rPr lang="nb-NO"/>
              <a:t> if the first-order Taylor expansion holds true!</a:t>
            </a:r>
          </a:p>
          <a:p>
            <a:endParaRPr lang="nb-NO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E9DA75-F8FC-EA21-F65F-D169B467C3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0863" y="4452425"/>
            <a:ext cx="3695700" cy="457200"/>
          </a:xfrm>
          <a:prstGeom prst="rect">
            <a:avLst/>
          </a:prstGeom>
        </p:spPr>
      </p:pic>
      <p:sp>
        <p:nvSpPr>
          <p:cNvPr id="5" name="Oval Callout 4">
            <a:extLst>
              <a:ext uri="{FF2B5EF4-FFF2-40B4-BE49-F238E27FC236}">
                <a16:creationId xmlns:a16="http://schemas.microsoft.com/office/drawing/2014/main" id="{EA26B9B9-7C20-73A3-4F1A-EB6131A1F07E}"/>
              </a:ext>
            </a:extLst>
          </p:cNvPr>
          <p:cNvSpPr/>
          <p:nvPr/>
        </p:nvSpPr>
        <p:spPr>
          <a:xfrm>
            <a:off x="8356208" y="4698608"/>
            <a:ext cx="2672863" cy="1252025"/>
          </a:xfrm>
          <a:prstGeom prst="wedgeEllipseCallout">
            <a:avLst>
              <a:gd name="adj1" fmla="val -71119"/>
              <a:gd name="adj2" fmla="val -48835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b="1"/>
              <a:t>f</a:t>
            </a:r>
            <a:r>
              <a:rPr lang="nb-NO" sz="2400"/>
              <a:t> is differentiable</a:t>
            </a:r>
            <a:endParaRPr lang="nb-NO" sz="2400" b="1"/>
          </a:p>
        </p:txBody>
      </p:sp>
    </p:spTree>
    <p:extLst>
      <p:ext uri="{BB962C8B-B14F-4D97-AF65-F5344CB8AC3E}">
        <p14:creationId xmlns:p14="http://schemas.microsoft.com/office/powerpoint/2010/main" val="2855790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6AF4D16-6073-72E0-9EDA-AEB8F4F18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Vector Calculus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4550E5-7A24-5766-DACD-72E216DB68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143691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9730FA-7327-8378-7F9E-EFAF4109E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Example of a non-differentiable function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EC84C6-A096-FE62-51F9-282D053B15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  <a:p>
            <a:endParaRPr lang="nb-NO"/>
          </a:p>
          <a:p>
            <a:endParaRPr lang="nb-NO"/>
          </a:p>
          <a:p>
            <a:endParaRPr lang="nb-NO"/>
          </a:p>
          <a:p>
            <a:endParaRPr lang="nb-NO"/>
          </a:p>
          <a:p>
            <a:endParaRPr lang="nb-NO"/>
          </a:p>
          <a:p>
            <a:r>
              <a:rPr lang="nb-NO"/>
              <a:t>Run </a:t>
            </a:r>
            <a:r>
              <a:rPr lang="nb-NO">
                <a:latin typeface="Consolas" panose="020B0609020204030204" pitchFamily="49" charset="0"/>
                <a:cs typeface="Consolas" panose="020B0609020204030204" pitchFamily="49" charset="0"/>
              </a:rPr>
              <a:t>nondiff_function.py</a:t>
            </a:r>
          </a:p>
        </p:txBody>
      </p:sp>
      <p:pic>
        <p:nvPicPr>
          <p:cNvPr id="7" name="Content Placeholder 3">
            <a:extLst>
              <a:ext uri="{FF2B5EF4-FFF2-40B4-BE49-F238E27FC236}">
                <a16:creationId xmlns:a16="http://schemas.microsoft.com/office/drawing/2014/main" id="{0F057EF4-856A-D763-A004-3D498AC68D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6407" y="2103437"/>
            <a:ext cx="4241802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0780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9051-B6BF-1BE2-258F-97F660870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Function composition and the chain rule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09559C-C902-6788-AA91-69CF9A46DC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Recall the </a:t>
            </a:r>
            <a:r>
              <a:rPr lang="nb-NO" b="1"/>
              <a:t>chain rule </a:t>
            </a:r>
            <a:r>
              <a:rPr lang="nb-NO"/>
              <a:t>from calculus:</a:t>
            </a:r>
          </a:p>
          <a:p>
            <a:pPr lvl="1"/>
            <a:r>
              <a:rPr lang="nb-NO" i="1"/>
              <a:t>h</a:t>
            </a:r>
            <a:r>
              <a:rPr lang="nb-NO"/>
              <a:t> is the </a:t>
            </a:r>
            <a:r>
              <a:rPr lang="nb-NO" b="1"/>
              <a:t>composition </a:t>
            </a:r>
            <a:r>
              <a:rPr lang="nb-NO"/>
              <a:t>of two functions:</a:t>
            </a:r>
          </a:p>
          <a:p>
            <a:pPr lvl="1"/>
            <a:endParaRPr lang="nb-NO" i="1"/>
          </a:p>
          <a:p>
            <a:pPr lvl="1"/>
            <a:endParaRPr lang="nb-NO" i="1"/>
          </a:p>
          <a:p>
            <a:r>
              <a:rPr lang="nb-NO"/>
              <a:t>Multivariable chain rule:</a:t>
            </a:r>
          </a:p>
          <a:p>
            <a:endParaRPr lang="nb-NO"/>
          </a:p>
          <a:p>
            <a:endParaRPr lang="nb-NO"/>
          </a:p>
          <a:p>
            <a:endParaRPr lang="nb-NO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6F128F-CD70-A5CF-2185-6AC6D46FF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2962058"/>
            <a:ext cx="7772400" cy="48812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32A074F-317B-8400-7CB6-DC63135DCB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0481" y="4259581"/>
            <a:ext cx="6502400" cy="482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9B011B3-F7D9-7950-0D52-B5BC45DE5F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4143" y="4889657"/>
            <a:ext cx="3276600" cy="469900"/>
          </a:xfrm>
          <a:prstGeom prst="rect">
            <a:avLst/>
          </a:prstGeom>
        </p:spPr>
      </p:pic>
      <p:sp>
        <p:nvSpPr>
          <p:cNvPr id="7" name="Oval Callout 6">
            <a:extLst>
              <a:ext uri="{FF2B5EF4-FFF2-40B4-BE49-F238E27FC236}">
                <a16:creationId xmlns:a16="http://schemas.microsoft.com/office/drawing/2014/main" id="{8FFFF7CF-FFB7-257D-E020-3919993A1AA8}"/>
              </a:ext>
            </a:extLst>
          </p:cNvPr>
          <p:cNvSpPr/>
          <p:nvPr/>
        </p:nvSpPr>
        <p:spPr>
          <a:xfrm>
            <a:off x="8054926" y="4481827"/>
            <a:ext cx="3854548" cy="2011048"/>
          </a:xfrm>
          <a:prstGeom prst="wedgeEllipseCallout">
            <a:avLst>
              <a:gd name="adj1" fmla="val -63617"/>
              <a:gd name="adj2" fmla="val -15769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/>
              <a:t>One linear transformation following after another</a:t>
            </a:r>
          </a:p>
        </p:txBody>
      </p:sp>
      <p:sp>
        <p:nvSpPr>
          <p:cNvPr id="8" name="Double Bracket 7">
            <a:extLst>
              <a:ext uri="{FF2B5EF4-FFF2-40B4-BE49-F238E27FC236}">
                <a16:creationId xmlns:a16="http://schemas.microsoft.com/office/drawing/2014/main" id="{EBE1EB7D-4A49-90D0-CB79-FE4F4FC69ACB}"/>
              </a:ext>
            </a:extLst>
          </p:cNvPr>
          <p:cNvSpPr/>
          <p:nvPr/>
        </p:nvSpPr>
        <p:spPr>
          <a:xfrm>
            <a:off x="801663" y="5626502"/>
            <a:ext cx="3644900" cy="1112837"/>
          </a:xfrm>
          <a:prstGeom prst="bracketPair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40B32D6-AE0B-2164-E82F-B0048F330D00}"/>
              </a:ext>
            </a:extLst>
          </p:cNvPr>
          <p:cNvSpPr txBox="1"/>
          <p:nvPr/>
        </p:nvSpPr>
        <p:spPr>
          <a:xfrm>
            <a:off x="1098217" y="5761464"/>
            <a:ext cx="3051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>
                <a:latin typeface="STIX Two Text" pitchFamily="2" charset="0"/>
              </a:rPr>
              <a:t>A main component of neural networks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8C8DF84-65CA-18BB-BC9E-48933C30B0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4143" y="5359557"/>
            <a:ext cx="3302000" cy="5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63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 animBg="1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800F7BB-2F63-B7F1-B277-23585910793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-48" b="5634"/>
          <a:stretch>
            <a:fillRect/>
          </a:stretch>
        </p:blipFill>
        <p:spPr>
          <a:xfrm>
            <a:off x="0" y="-815926"/>
            <a:ext cx="12192000" cy="767392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F23E08-0D38-0EEE-19D4-6944D1F415CD}"/>
              </a:ext>
            </a:extLst>
          </p:cNvPr>
          <p:cNvSpPr txBox="1"/>
          <p:nvPr/>
        </p:nvSpPr>
        <p:spPr>
          <a:xfrm>
            <a:off x="1358900" y="2359317"/>
            <a:ext cx="9474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highlight>
                  <a:srgbClr val="FFFF00"/>
                </a:highlight>
                <a:latin typeface="Avenir Book" panose="02000503020000020003" pitchFamily="2" charset="0"/>
              </a:rPr>
              <a:t>Under a mathematical microscope, Vector Calculus is linear algebra.</a:t>
            </a:r>
          </a:p>
        </p:txBody>
      </p:sp>
    </p:spTree>
    <p:extLst>
      <p:ext uri="{BB962C8B-B14F-4D97-AF65-F5344CB8AC3E}">
        <p14:creationId xmlns:p14="http://schemas.microsoft.com/office/powerpoint/2010/main" val="2831779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6F66C-DAF1-9694-A03D-B42A31395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The Hessian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D390B9-C96D-0401-FA82-2C78DA651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The second derivative of a scalar function</a:t>
            </a:r>
          </a:p>
        </p:txBody>
      </p:sp>
    </p:spTree>
    <p:extLst>
      <p:ext uri="{BB962C8B-B14F-4D97-AF65-F5344CB8AC3E}">
        <p14:creationId xmlns:p14="http://schemas.microsoft.com/office/powerpoint/2010/main" val="29672074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32B9A-3032-6DFE-58D6-CB5502B95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Taylor expansion to one more order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FE1606-3F02-89D1-59F9-D2B33F16B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/>
          <a:lstStyle/>
          <a:p>
            <a:r>
              <a:rPr lang="nb-NO"/>
              <a:t>We focus again on </a:t>
            </a:r>
            <a:r>
              <a:rPr lang="nb-NO" b="1"/>
              <a:t>scalar functions</a:t>
            </a:r>
            <a:endParaRPr lang="nb-NO"/>
          </a:p>
          <a:p>
            <a:r>
              <a:rPr lang="nb-NO"/>
              <a:t>Jacobian = gradient in this case:</a:t>
            </a:r>
          </a:p>
          <a:p>
            <a:endParaRPr lang="nb-NO"/>
          </a:p>
          <a:p>
            <a:endParaRPr lang="nb-NO"/>
          </a:p>
          <a:p>
            <a:r>
              <a:rPr lang="nb-NO"/>
              <a:t>Repeated differentiation of the slice function leads to </a:t>
            </a:r>
            <a:r>
              <a:rPr lang="nb-NO" b="1"/>
              <a:t>second order polynomial, </a:t>
            </a:r>
          </a:p>
          <a:p>
            <a:endParaRPr lang="nb-NO" b="1"/>
          </a:p>
          <a:p>
            <a:endParaRPr lang="nb-NO" b="1"/>
          </a:p>
          <a:p>
            <a:r>
              <a:rPr lang="nb-NO" i="1"/>
              <a:t>H</a:t>
            </a:r>
            <a:r>
              <a:rPr lang="nb-NO" i="1" baseline="-25000"/>
              <a:t>f</a:t>
            </a:r>
            <a:r>
              <a:rPr lang="nb-NO" i="1"/>
              <a:t> </a:t>
            </a:r>
            <a:r>
              <a:rPr lang="nb-NO"/>
              <a:t> is called the </a:t>
            </a:r>
            <a:r>
              <a:rPr lang="nb-NO" b="1"/>
              <a:t>Hessian matrix</a:t>
            </a:r>
            <a:endParaRPr lang="nb-NO" i="1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3F0096-AFB9-E7C9-A1C8-AA54CB788A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3710" y="3011854"/>
            <a:ext cx="4165600" cy="4699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FE10931-78FB-C6D4-FB0D-7638704AAE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4500" y="4667983"/>
            <a:ext cx="6223000" cy="87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443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FF0AF5-1827-A4D8-395A-9C740A532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Hessian matrix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DF057D-25CB-F619-3EFD-624D964A62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The Hessian matrix is the second derivative of a scalar function:</a:t>
            </a:r>
          </a:p>
          <a:p>
            <a:endParaRPr lang="nb-NO"/>
          </a:p>
          <a:p>
            <a:endParaRPr lang="nb-NO"/>
          </a:p>
          <a:p>
            <a:endParaRPr lang="nb-NO"/>
          </a:p>
          <a:p>
            <a:endParaRPr lang="nb-NO"/>
          </a:p>
          <a:p>
            <a:endParaRPr lang="nb-NO"/>
          </a:p>
          <a:p>
            <a:r>
              <a:rPr lang="nb-NO"/>
              <a:t>We say that </a:t>
            </a:r>
            <a:r>
              <a:rPr lang="nb-NO" i="1"/>
              <a:t>f</a:t>
            </a:r>
            <a:r>
              <a:rPr lang="nb-NO"/>
              <a:t> is </a:t>
            </a:r>
            <a:r>
              <a:rPr lang="nb-NO" b="1"/>
              <a:t>twice differentiable</a:t>
            </a:r>
            <a:r>
              <a:rPr lang="nb-NO"/>
              <a:t> if the Taylor approximation holds</a:t>
            </a:r>
          </a:p>
          <a:p>
            <a:r>
              <a:rPr lang="nb-NO"/>
              <a:t>In that case </a:t>
            </a:r>
            <a:r>
              <a:rPr lang="nb-NO" b="1"/>
              <a:t>the Hessian is symmetric</a:t>
            </a:r>
            <a:endParaRPr lang="nb-NO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1E0D84-2BAC-6621-FBDC-DAB6AD61FC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5501" y="2417763"/>
            <a:ext cx="6223000" cy="8763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937B27-18A0-34EA-B85D-3A8500C0B6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4824" y="3480594"/>
            <a:ext cx="7099300" cy="104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181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011557-1845-49FF-36F0-8ED03D5FD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Maxima, minima, saddle points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1EF54F-34B9-AD86-803C-4D57CC653B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934361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BF7A54E-1BBC-5036-4897-EF6A41EA7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The Hessian encodes curvature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A9988AA-47BB-C16F-C830-AA550E2FA6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Recall from calculus, near a </a:t>
            </a:r>
            <a:r>
              <a:rPr lang="nb-NO" b="1"/>
              <a:t>stationary point:</a:t>
            </a:r>
          </a:p>
          <a:p>
            <a:endParaRPr lang="nb-NO" b="1"/>
          </a:p>
          <a:p>
            <a:endParaRPr lang="nb-NO" b="1"/>
          </a:p>
          <a:p>
            <a:endParaRPr lang="nb-NO"/>
          </a:p>
          <a:p>
            <a:r>
              <a:rPr lang="nb-NO"/>
              <a:t>Multivariable case, </a:t>
            </a:r>
            <a:r>
              <a:rPr lang="nb-NO" b="1"/>
              <a:t>stationary point</a:t>
            </a:r>
            <a:r>
              <a:rPr lang="nb-NO"/>
              <a:t>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21A343E-C9F9-1D00-2448-7C1F75A83E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6137" y="2684462"/>
            <a:ext cx="1701800" cy="4953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0CF3148-362E-6970-EA29-696418FD67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7537" y="2493962"/>
            <a:ext cx="4622800" cy="8763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21A500F-D17E-3124-7BB0-A62DA420B6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83997" y="1223382"/>
            <a:ext cx="1717441" cy="220561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61D9636-9CB4-B7FA-5A0A-DB88B11D7B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36919" y="681037"/>
            <a:ext cx="1790700" cy="4953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244D800-7ACA-D1D7-D9F0-60EA94A89E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98637" y="4492625"/>
            <a:ext cx="7251700" cy="876300"/>
          </a:xfrm>
          <a:prstGeom prst="rect">
            <a:avLst/>
          </a:prstGeom>
        </p:spPr>
      </p:pic>
      <p:sp>
        <p:nvSpPr>
          <p:cNvPr id="12" name="Oval Callout 11">
            <a:extLst>
              <a:ext uri="{FF2B5EF4-FFF2-40B4-BE49-F238E27FC236}">
                <a16:creationId xmlns:a16="http://schemas.microsoft.com/office/drawing/2014/main" id="{642B5028-BBD7-E7D0-67D2-934930388164}"/>
              </a:ext>
            </a:extLst>
          </p:cNvPr>
          <p:cNvSpPr/>
          <p:nvPr/>
        </p:nvSpPr>
        <p:spPr>
          <a:xfrm>
            <a:off x="8482129" y="5229224"/>
            <a:ext cx="3522663" cy="1616075"/>
          </a:xfrm>
          <a:prstGeom prst="wedgeEllipseCallout">
            <a:avLst>
              <a:gd name="adj1" fmla="val -54366"/>
              <a:gd name="adj2" fmla="val -47451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/>
              <a:t>Encodes the nature of the stationary point</a:t>
            </a:r>
          </a:p>
        </p:txBody>
      </p:sp>
    </p:spTree>
    <p:extLst>
      <p:ext uri="{BB962C8B-B14F-4D97-AF65-F5344CB8AC3E}">
        <p14:creationId xmlns:p14="http://schemas.microsoft.com/office/powerpoint/2010/main" val="1391108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1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4F87F-E6ED-BB23-B859-23817433F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Maxima, minima, saddle points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069580-8F1A-4443-3305-23299462E2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How does the second order term behave?</a:t>
            </a:r>
          </a:p>
          <a:p>
            <a:endParaRPr lang="nb-NO"/>
          </a:p>
          <a:p>
            <a:endParaRPr lang="nb-NO"/>
          </a:p>
          <a:p>
            <a:r>
              <a:rPr lang="nb-NO"/>
              <a:t>Since </a:t>
            </a:r>
            <a:r>
              <a:rPr lang="nb-NO" i="1"/>
              <a:t>H</a:t>
            </a:r>
            <a:r>
              <a:rPr lang="nb-NO"/>
              <a:t> is symmetric we have </a:t>
            </a:r>
            <a:r>
              <a:rPr lang="nb-NO" b="1"/>
              <a:t>orthonormal basis of eigenvectors:</a:t>
            </a:r>
          </a:p>
          <a:p>
            <a:endParaRPr lang="nb-NO" b="1"/>
          </a:p>
          <a:p>
            <a:endParaRPr lang="nb-NO" b="1"/>
          </a:p>
          <a:p>
            <a:endParaRPr lang="nb-NO" b="1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06F901-D5A3-EE7C-EDF1-903C00D41D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2326282"/>
            <a:ext cx="6553200" cy="876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5315993-19E0-8A81-9831-1348212DF9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8588" y="4107656"/>
            <a:ext cx="1879600" cy="444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A217806-51B8-B506-B358-642340DD06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3675" y="3804047"/>
            <a:ext cx="2006600" cy="11049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3CA3D2B-BAF8-C541-F36C-7C840CD897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8588" y="5153621"/>
            <a:ext cx="4610100" cy="1104900"/>
          </a:xfrm>
          <a:prstGeom prst="rect">
            <a:avLst/>
          </a:prstGeom>
        </p:spPr>
      </p:pic>
      <p:sp>
        <p:nvSpPr>
          <p:cNvPr id="10" name="Oval Callout 9">
            <a:extLst>
              <a:ext uri="{FF2B5EF4-FFF2-40B4-BE49-F238E27FC236}">
                <a16:creationId xmlns:a16="http://schemas.microsoft.com/office/drawing/2014/main" id="{4F9C84FE-99C1-9204-F373-307603D40B5B}"/>
              </a:ext>
            </a:extLst>
          </p:cNvPr>
          <p:cNvSpPr/>
          <p:nvPr/>
        </p:nvSpPr>
        <p:spPr>
          <a:xfrm>
            <a:off x="8157368" y="4306490"/>
            <a:ext cx="3557587" cy="2162969"/>
          </a:xfrm>
          <a:prstGeom prst="wedgeEllipseCallout">
            <a:avLst>
              <a:gd name="adj1" fmla="val -71730"/>
              <a:gd name="adj2" fmla="val -44949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/>
              <a:t>Exapansion of the small change in eigendirections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3D071609-9F96-AD38-CBE9-8A11AE081306}"/>
                  </a:ext>
                </a:extLst>
              </p14:cNvPr>
              <p14:cNvContentPartPr/>
              <p14:nvPr/>
            </p14:nvContentPartPr>
            <p14:xfrm>
              <a:off x="5849595" y="6300742"/>
              <a:ext cx="1258560" cy="164880"/>
            </p14:xfrm>
          </p:contentPart>
        </mc:Choice>
        <mc:Fallback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3D071609-9F96-AD38-CBE9-8A11AE08130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831955" y="6283102"/>
                <a:ext cx="1294200" cy="200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05849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AB80A-6E5A-0560-6841-C521A80FF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Maxima, minima, saddle points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A86CA8-9B48-D82D-8017-793843F51B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33663"/>
            <a:ext cx="10515600" cy="3543299"/>
          </a:xfrm>
        </p:spPr>
        <p:txBody>
          <a:bodyPr/>
          <a:lstStyle/>
          <a:p>
            <a:r>
              <a:rPr lang="nb-NO"/>
              <a:t>All eigenvalues positive ⇒ local minimum</a:t>
            </a:r>
          </a:p>
          <a:p>
            <a:r>
              <a:rPr lang="nb-NO"/>
              <a:t>All eigenvalues negative ⇒ local maxium</a:t>
            </a:r>
          </a:p>
          <a:p>
            <a:r>
              <a:rPr lang="nb-NO"/>
              <a:t>Positive and negative eigenvalues ⇒  saddle point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0E02E5-8249-3A60-60D3-EC53C1C34A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6625" y="1528763"/>
            <a:ext cx="4610100" cy="110490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FD36D78F-C685-CB58-F25C-96CDACA47A42}"/>
              </a:ext>
            </a:extLst>
          </p:cNvPr>
          <p:cNvGrpSpPr/>
          <p:nvPr/>
        </p:nvGrpSpPr>
        <p:grpSpPr>
          <a:xfrm>
            <a:off x="366713" y="4114800"/>
            <a:ext cx="3657600" cy="2743200"/>
            <a:chOff x="366713" y="4114800"/>
            <a:chExt cx="3657600" cy="274320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0FF9FCF-D934-7BB9-D421-3755924F0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6713" y="4114800"/>
              <a:ext cx="3657600" cy="274320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30787B9-C731-A20E-E332-B09922BFE1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4277" y="4419599"/>
              <a:ext cx="1257300" cy="55880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130ECF2-01BC-ECAE-874C-E09BBC2E80CC}"/>
              </a:ext>
            </a:extLst>
          </p:cNvPr>
          <p:cNvGrpSpPr/>
          <p:nvPr/>
        </p:nvGrpSpPr>
        <p:grpSpPr>
          <a:xfrm>
            <a:off x="4152468" y="4114800"/>
            <a:ext cx="3657600" cy="2743200"/>
            <a:chOff x="4152468" y="4114800"/>
            <a:chExt cx="3657600" cy="274320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1839233-9717-DE62-5EA6-56F0EAF95FC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152468" y="4114800"/>
              <a:ext cx="3657600" cy="2743200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CA1C4594-B0D8-C516-BDA9-8AED1AE8C5C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354081" y="4376737"/>
              <a:ext cx="1473200" cy="55880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58C741E-7228-DF23-A6EB-3A8F375A6F36}"/>
              </a:ext>
            </a:extLst>
          </p:cNvPr>
          <p:cNvGrpSpPr/>
          <p:nvPr/>
        </p:nvGrpSpPr>
        <p:grpSpPr>
          <a:xfrm>
            <a:off x="7938223" y="4114800"/>
            <a:ext cx="3657600" cy="2743200"/>
            <a:chOff x="7938223" y="4114800"/>
            <a:chExt cx="3657600" cy="274320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FC60F33-4297-3CA3-D6FA-C6C43F92A32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938223" y="4114800"/>
              <a:ext cx="3657600" cy="274320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E7F049F-7BEB-CAA2-14BC-8767DA053FB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020774" y="4419599"/>
              <a:ext cx="1257300" cy="55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60774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56CC0-3AC3-5540-A48A-A695897FA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Functions of several variables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A218A8-D1BF-904D-911D-F58B352FFF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turn to the study of functions </a:t>
            </a:r>
            <a:r>
              <a:rPr lang="en-US" b="1" dirty="0"/>
              <a:t>between vector spaces: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 typical </a:t>
            </a:r>
            <a:r>
              <a:rPr lang="en-US" b="1" dirty="0"/>
              <a:t>domain </a:t>
            </a:r>
            <a:r>
              <a:rPr lang="en-US" dirty="0"/>
              <a:t>Ω: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4DB16D5-53B7-A147-4E98-9586C3D58D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7618" y="3898900"/>
            <a:ext cx="9055100" cy="2959100"/>
          </a:xfrm>
          <a:prstGeom prst="rect">
            <a:avLst/>
          </a:prstGeom>
        </p:spPr>
      </p:pic>
      <p:sp>
        <p:nvSpPr>
          <p:cNvPr id="9" name="Oval Callout 8">
            <a:extLst>
              <a:ext uri="{FF2B5EF4-FFF2-40B4-BE49-F238E27FC236}">
                <a16:creationId xmlns:a16="http://schemas.microsoft.com/office/drawing/2014/main" id="{8BD95D51-3D49-F005-ADA3-DC0EE66495B1}"/>
              </a:ext>
            </a:extLst>
          </p:cNvPr>
          <p:cNvSpPr/>
          <p:nvPr/>
        </p:nvSpPr>
        <p:spPr>
          <a:xfrm>
            <a:off x="256696" y="4712677"/>
            <a:ext cx="2219218" cy="961446"/>
          </a:xfrm>
          <a:prstGeom prst="wedgeEllipseCallout">
            <a:avLst>
              <a:gd name="adj1" fmla="val 38466"/>
              <a:gd name="adj2" fmla="val 4662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Intervals</a:t>
            </a:r>
          </a:p>
        </p:txBody>
      </p:sp>
      <p:sp>
        <p:nvSpPr>
          <p:cNvPr id="11" name="Oval Callout 10">
            <a:extLst>
              <a:ext uri="{FF2B5EF4-FFF2-40B4-BE49-F238E27FC236}">
                <a16:creationId xmlns:a16="http://schemas.microsoft.com/office/drawing/2014/main" id="{0D625D29-3EF5-3997-28F0-2CBFA0960CCE}"/>
              </a:ext>
            </a:extLst>
          </p:cNvPr>
          <p:cNvSpPr/>
          <p:nvPr/>
        </p:nvSpPr>
        <p:spPr>
          <a:xfrm>
            <a:off x="5973123" y="3188420"/>
            <a:ext cx="2654299" cy="1364566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Boxes in </a:t>
            </a:r>
            <a:r>
              <a:rPr lang="en-US" sz="2800" i="1" dirty="0"/>
              <a:t>n</a:t>
            </a:r>
          </a:p>
          <a:p>
            <a:pPr algn="ctr"/>
            <a:r>
              <a:rPr lang="en-US" sz="2800" dirty="0"/>
              <a:t>dimensions</a:t>
            </a:r>
          </a:p>
        </p:txBody>
      </p:sp>
      <p:sp>
        <p:nvSpPr>
          <p:cNvPr id="13" name="Oval Callout 12">
            <a:extLst>
              <a:ext uri="{FF2B5EF4-FFF2-40B4-BE49-F238E27FC236}">
                <a16:creationId xmlns:a16="http://schemas.microsoft.com/office/drawing/2014/main" id="{029E240E-10A1-61A1-CC0A-7B5382A36F6F}"/>
              </a:ext>
            </a:extLst>
          </p:cNvPr>
          <p:cNvSpPr/>
          <p:nvPr/>
        </p:nvSpPr>
        <p:spPr>
          <a:xfrm>
            <a:off x="8960131" y="3319010"/>
            <a:ext cx="2504572" cy="1364567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Or more general shapes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44FCE20-58E4-3C04-68D0-2214EEDF48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4575" y="2503470"/>
            <a:ext cx="20193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A7AB65E-4153-593C-8CCB-D62ED45DAE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6563" y="2471720"/>
            <a:ext cx="2844800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199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9" grpId="0" animBg="1"/>
      <p:bldP spid="11" grpId="0" animBg="1"/>
      <p:bldP spid="1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157011EC-4829-FF87-E442-150973E9B99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93571" y="1489"/>
            <a:ext cx="6932814" cy="6784519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C750C5D-CD40-8FC6-AB54-E8392741FDA1}"/>
              </a:ext>
            </a:extLst>
          </p:cNvPr>
          <p:cNvCxnSpPr>
            <a:cxnSpLocks/>
          </p:cNvCxnSpPr>
          <p:nvPr/>
        </p:nvCxnSpPr>
        <p:spPr>
          <a:xfrm flipH="1">
            <a:off x="7572375" y="3043238"/>
            <a:ext cx="2114550" cy="0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1A3E085-7832-81D0-05DF-30C8F9BFBC20}"/>
              </a:ext>
            </a:extLst>
          </p:cNvPr>
          <p:cNvSpPr txBox="1"/>
          <p:nvPr/>
        </p:nvSpPr>
        <p:spPr>
          <a:xfrm>
            <a:off x="9686925" y="2781628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>
                <a:latin typeface="Avenir" panose="02000503020000020003" pitchFamily="2" charset="0"/>
              </a:rPr>
              <a:t>Maximum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48CE00C-CD16-DF70-ADB9-4CAEF3B4E4D7}"/>
              </a:ext>
            </a:extLst>
          </p:cNvPr>
          <p:cNvCxnSpPr>
            <a:cxnSpLocks/>
          </p:cNvCxnSpPr>
          <p:nvPr/>
        </p:nvCxnSpPr>
        <p:spPr>
          <a:xfrm flipH="1">
            <a:off x="6215063" y="1728788"/>
            <a:ext cx="3014662" cy="0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0908344-9C52-FF31-B23B-572C5EE3F70F}"/>
              </a:ext>
            </a:extLst>
          </p:cNvPr>
          <p:cNvSpPr txBox="1"/>
          <p:nvPr/>
        </p:nvSpPr>
        <p:spPr>
          <a:xfrm>
            <a:off x="9436894" y="1467178"/>
            <a:ext cx="23288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>
                <a:latin typeface="Avenir" panose="02000503020000020003" pitchFamily="2" charset="0"/>
              </a:rPr>
              <a:t>Saddle point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E9AAC91-BF97-AF9C-1247-B7553D71B642}"/>
              </a:ext>
            </a:extLst>
          </p:cNvPr>
          <p:cNvGrpSpPr/>
          <p:nvPr/>
        </p:nvGrpSpPr>
        <p:grpSpPr>
          <a:xfrm>
            <a:off x="5679282" y="1243013"/>
            <a:ext cx="1071562" cy="985837"/>
            <a:chOff x="5679282" y="1243013"/>
            <a:chExt cx="1071562" cy="98583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F4D9036-8E14-2C11-3947-F8E006453BC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07894" y="1243013"/>
              <a:ext cx="435769" cy="985837"/>
            </a:xfrm>
            <a:prstGeom prst="line">
              <a:avLst/>
            </a:prstGeom>
            <a:ln w="38100">
              <a:solidFill>
                <a:schemeClr val="accent1"/>
              </a:solidFill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DCC3530-B953-FD98-4C72-3C205B9ABFA7}"/>
                </a:ext>
              </a:extLst>
            </p:cNvPr>
            <p:cNvCxnSpPr>
              <a:cxnSpLocks/>
            </p:cNvCxnSpPr>
            <p:nvPr/>
          </p:nvCxnSpPr>
          <p:spPr>
            <a:xfrm>
              <a:off x="5679282" y="1467178"/>
              <a:ext cx="1071562" cy="523220"/>
            </a:xfrm>
            <a:prstGeom prst="line">
              <a:avLst/>
            </a:prstGeom>
            <a:ln w="38100">
              <a:solidFill>
                <a:schemeClr val="accent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2BFAC78-D70B-275D-629E-6BA0044DC35B}"/>
              </a:ext>
            </a:extLst>
          </p:cNvPr>
          <p:cNvGrpSpPr/>
          <p:nvPr/>
        </p:nvGrpSpPr>
        <p:grpSpPr>
          <a:xfrm>
            <a:off x="6884887" y="2550319"/>
            <a:ext cx="1071562" cy="985837"/>
            <a:chOff x="6884887" y="2550319"/>
            <a:chExt cx="1071562" cy="98583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9114CF5-D51F-D09B-3299-DDBD2BF4BEF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213499" y="2550319"/>
              <a:ext cx="435769" cy="985837"/>
            </a:xfrm>
            <a:prstGeom prst="line">
              <a:avLst/>
            </a:prstGeom>
            <a:ln w="38100">
              <a:solidFill>
                <a:schemeClr val="accent1"/>
              </a:solidFill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B3B10ABF-F151-F788-D56D-48D430E75D48}"/>
                </a:ext>
              </a:extLst>
            </p:cNvPr>
            <p:cNvCxnSpPr>
              <a:cxnSpLocks/>
            </p:cNvCxnSpPr>
            <p:nvPr/>
          </p:nvCxnSpPr>
          <p:spPr>
            <a:xfrm>
              <a:off x="6884887" y="2774484"/>
              <a:ext cx="1071562" cy="523220"/>
            </a:xfrm>
            <a:prstGeom prst="line">
              <a:avLst/>
            </a:prstGeom>
            <a:ln w="38100">
              <a:solidFill>
                <a:schemeClr val="accent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33038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F4D67-D887-0E20-1848-78738372E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End of lecture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69DC8D-1FDA-BDD2-331F-7E889BA282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Other topics of vector calculus:</a:t>
            </a:r>
          </a:p>
          <a:p>
            <a:pPr lvl="1"/>
            <a:r>
              <a:rPr lang="nb-NO"/>
              <a:t>Constrained optimization and Lagrange multipliers</a:t>
            </a:r>
          </a:p>
          <a:p>
            <a:pPr lvl="1"/>
            <a:r>
              <a:rPr lang="nb-NO"/>
              <a:t>Integration and the theorems of Gauss and Stoke</a:t>
            </a:r>
          </a:p>
          <a:p>
            <a:pPr lvl="1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91680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06CCE-F82E-275B-3151-1E92FA60A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BC67A0-CC79-1CFC-FE0E-91E61D6B01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Curves:</a:t>
            </a:r>
          </a:p>
          <a:p>
            <a:endParaRPr lang="nb-NO"/>
          </a:p>
          <a:p>
            <a:endParaRPr lang="nb-NO"/>
          </a:p>
          <a:p>
            <a:endParaRPr lang="nb-NO"/>
          </a:p>
          <a:p>
            <a:r>
              <a:rPr lang="nb-NO"/>
              <a:t>Scalar fields: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81F852-54C8-6DB9-7D0D-F00453A1B7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901" y="-149193"/>
            <a:ext cx="5905500" cy="2857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A737BB4-49DC-7A6F-66A3-278D864676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9800" y="3981157"/>
            <a:ext cx="2577652" cy="17259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EF27312-E8B3-182B-D981-97395A4FFD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732" y="2640013"/>
            <a:ext cx="1943100" cy="482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F363EFA-576E-BAFF-23A3-5D7E6D6847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1500" y="4501331"/>
            <a:ext cx="1905000" cy="482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129BA9E-CD4F-A34F-7371-AE73CE554F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32728" y="6022975"/>
            <a:ext cx="2819400" cy="4699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EFD4832-7E6E-54B6-72BF-47469BDBA8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69370" y="2594818"/>
            <a:ext cx="4659361" cy="364961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C5A8EA4-C610-2429-F335-D62BEDA3203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14651" y="6311900"/>
            <a:ext cx="4368800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52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B1074-D9CC-27F7-DFD0-D5A11DA1C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Examples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E51C5B-7D4E-99CB-081F-B514E2E60B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14292" cy="4351338"/>
          </a:xfrm>
        </p:spPr>
        <p:txBody>
          <a:bodyPr/>
          <a:lstStyle/>
          <a:p>
            <a:r>
              <a:rPr lang="nb-NO"/>
              <a:t>Vector fields:</a:t>
            </a:r>
          </a:p>
          <a:p>
            <a:endParaRPr lang="nb-NO"/>
          </a:p>
          <a:p>
            <a:endParaRPr lang="nb-NO"/>
          </a:p>
          <a:p>
            <a:endParaRPr lang="nb-NO"/>
          </a:p>
          <a:p>
            <a:r>
              <a:rPr lang="nb-NO"/>
              <a:t>3-vector fields appear in electromagnetism, fluid mechanics, ...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D479BD-C321-8569-7EED-7C702C4541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6158" y="2472409"/>
            <a:ext cx="2044700" cy="4699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4929E2D-701A-6252-0454-9571448854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1624" y="3200400"/>
            <a:ext cx="3911600" cy="457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7963755-8A32-2FD6-871A-343B8C0984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2492" y="671129"/>
            <a:ext cx="5127991" cy="5515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164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3BADD-D1FF-D207-6E61-3F149C90E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Partial derivatives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47D2F7-D7D1-D732-8FDE-CD8C3DE23F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Extremely useful in optimization</a:t>
            </a:r>
          </a:p>
        </p:txBody>
      </p:sp>
    </p:spTree>
    <p:extLst>
      <p:ext uri="{BB962C8B-B14F-4D97-AF65-F5344CB8AC3E}">
        <p14:creationId xmlns:p14="http://schemas.microsoft.com/office/powerpoint/2010/main" val="9083228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FBACE3-37CD-7038-F392-1BD4B906F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What is the «slope» of a multivariable function?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C2C15CA-0B03-8127-28EF-1B3B62F7A0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In ordinary calculus:</a:t>
            </a:r>
          </a:p>
          <a:p>
            <a:endParaRPr lang="nb-NO"/>
          </a:p>
          <a:p>
            <a:endParaRPr lang="nb-NO"/>
          </a:p>
          <a:p>
            <a:r>
              <a:rPr lang="nb-NO"/>
              <a:t>But in 2D there are infinitely many directions to go.</a:t>
            </a:r>
          </a:p>
          <a:p>
            <a:r>
              <a:rPr lang="nb-NO"/>
              <a:t>For example, the coordinate directions: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96A70A-C92E-54AE-D048-C3D696E407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2203" y="2341685"/>
            <a:ext cx="5473700" cy="8763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4A1A433-E63A-4322-35CF-81064BDC18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7958" y="4583235"/>
            <a:ext cx="2552700" cy="92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611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58836-F5D9-34D8-0198-3B1A69797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Partial derivatives are ordinary derivatives of slices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0E6EE5-7950-1F6E-AE75-818EE3DC6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/>
          <a:lstStyle/>
          <a:p>
            <a:r>
              <a:rPr lang="nb-NO"/>
              <a:t>Freeze a value for </a:t>
            </a:r>
            <a:r>
              <a:rPr lang="nb-NO" i="1"/>
              <a:t>x</a:t>
            </a:r>
            <a:r>
              <a:rPr lang="nb-NO" baseline="-25000"/>
              <a:t>1</a:t>
            </a:r>
            <a:r>
              <a:rPr lang="nb-NO"/>
              <a:t> and define a </a:t>
            </a:r>
            <a:r>
              <a:rPr lang="nb-NO" b="1"/>
              <a:t>slice:</a:t>
            </a:r>
            <a:endParaRPr lang="nb-NO"/>
          </a:p>
          <a:p>
            <a:endParaRPr lang="nb-NO"/>
          </a:p>
          <a:p>
            <a:endParaRPr lang="nb-NO"/>
          </a:p>
          <a:p>
            <a:endParaRPr lang="nb-NO"/>
          </a:p>
          <a:p>
            <a:r>
              <a:rPr lang="nb-NO"/>
              <a:t>The partial derivative is the </a:t>
            </a:r>
            <a:r>
              <a:rPr lang="nb-NO" b="1"/>
              <a:t>ordinary derivative</a:t>
            </a:r>
            <a:r>
              <a:rPr lang="nb-NO"/>
              <a:t> of the slice function:</a:t>
            </a:r>
          </a:p>
          <a:p>
            <a:endParaRPr lang="nb-NO"/>
          </a:p>
          <a:p>
            <a:endParaRPr lang="nb-NO"/>
          </a:p>
          <a:p>
            <a:r>
              <a:rPr lang="nb-NO"/>
              <a:t>Gradient:</a:t>
            </a:r>
          </a:p>
          <a:p>
            <a:endParaRPr lang="nb-NO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5A8F77-CC13-BC8F-AD0E-C66F04BAED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5875" y="4535707"/>
            <a:ext cx="3365500" cy="9271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BC58B73-4611-0EB2-116F-F07CC0360F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8628" y="2905565"/>
            <a:ext cx="2616200" cy="4699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1A6D9F8-AD03-58EF-F157-7BD3B90A1C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2678" y="5662148"/>
            <a:ext cx="3848100" cy="115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355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68394-63DC-F106-D9BB-3EDBF8A08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Quick demo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3EE2E8-0999-73AD-0388-607DD7546F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>
                <a:latin typeface="Consolas" panose="020B0609020204030204" pitchFamily="49" charset="0"/>
                <a:cs typeface="Consolas" panose="020B0609020204030204" pitchFamily="49" charset="0"/>
              </a:rPr>
              <a:t>lecture-4-hhh.ipynb</a:t>
            </a:r>
          </a:p>
        </p:txBody>
      </p:sp>
    </p:spTree>
    <p:extLst>
      <p:ext uri="{BB962C8B-B14F-4D97-AF65-F5344CB8AC3E}">
        <p14:creationId xmlns:p14="http://schemas.microsoft.com/office/powerpoint/2010/main" val="32882069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27462</TotalTime>
  <Words>728</Words>
  <Application>Microsoft Macintosh PowerPoint</Application>
  <PresentationFormat>Widescreen</PresentationFormat>
  <Paragraphs>181</Paragraphs>
  <Slides>31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0" baseType="lpstr">
      <vt:lpstr>Arial</vt:lpstr>
      <vt:lpstr>Avenir</vt:lpstr>
      <vt:lpstr>Avenir Book</vt:lpstr>
      <vt:lpstr>Avenir Light</vt:lpstr>
      <vt:lpstr>Calibri</vt:lpstr>
      <vt:lpstr>Consolas</vt:lpstr>
      <vt:lpstr>STIX Two Text</vt:lpstr>
      <vt:lpstr>Times New Roman</vt:lpstr>
      <vt:lpstr>Office Theme</vt:lpstr>
      <vt:lpstr>PowerPoint Presentation</vt:lpstr>
      <vt:lpstr>Vector Calculus</vt:lpstr>
      <vt:lpstr>Functions of several variables</vt:lpstr>
      <vt:lpstr>Examples</vt:lpstr>
      <vt:lpstr>Examples 2</vt:lpstr>
      <vt:lpstr>Partial derivatives</vt:lpstr>
      <vt:lpstr>What is the «slope» of a multivariable function?</vt:lpstr>
      <vt:lpstr>Partial derivatives are ordinary derivatives of slices</vt:lpstr>
      <vt:lpstr>Quick demo</vt:lpstr>
      <vt:lpstr>Directional derivatives</vt:lpstr>
      <vt:lpstr>Meaning of the gradient</vt:lpstr>
      <vt:lpstr>Finding a local minimum: gradient flow</vt:lpstr>
      <vt:lpstr>PowerPoint Presentation</vt:lpstr>
      <vt:lpstr>Differentiability and linear algebra</vt:lpstr>
      <vt:lpstr>Looking back at calculus ...</vt:lpstr>
      <vt:lpstr>The Jacobian matrix</vt:lpstr>
      <vt:lpstr>From the Jacobian to linear approximation</vt:lpstr>
      <vt:lpstr>Small changes are linear</vt:lpstr>
      <vt:lpstr>What is a differentiable function?</vt:lpstr>
      <vt:lpstr>Example of a non-differentiable function</vt:lpstr>
      <vt:lpstr>Function composition and the chain rule</vt:lpstr>
      <vt:lpstr>PowerPoint Presentation</vt:lpstr>
      <vt:lpstr>The Hessian</vt:lpstr>
      <vt:lpstr>Taylor expansion to one more order</vt:lpstr>
      <vt:lpstr>Hessian matrix</vt:lpstr>
      <vt:lpstr>Maxima, minima, saddle points</vt:lpstr>
      <vt:lpstr>The Hessian encodes curvature</vt:lpstr>
      <vt:lpstr>Maxima, minima, saddle points 1</vt:lpstr>
      <vt:lpstr>Maxima, minima, saddle points 2</vt:lpstr>
      <vt:lpstr>PowerPoint Presentation</vt:lpstr>
      <vt:lpstr>End of lecture 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Simen Kvaal</dc:creator>
  <cp:lastModifiedBy>Simen Kvaal</cp:lastModifiedBy>
  <cp:revision>200</cp:revision>
  <cp:lastPrinted>2022-09-15T10:12:09Z</cp:lastPrinted>
  <dcterms:created xsi:type="dcterms:W3CDTF">2022-09-11T10:09:47Z</dcterms:created>
  <dcterms:modified xsi:type="dcterms:W3CDTF">2026-09-10T11:02:16Z</dcterms:modified>
</cp:coreProperties>
</file>